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embeddedFontLs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Montserrat" pitchFamily="2" charset="77"/>
      <p:regular r:id="rId22"/>
      <p:bold r:id="rId23"/>
      <p:italic r:id="rId24"/>
      <p:boldItalic r:id="rId25"/>
    </p:embeddedFont>
    <p:embeddedFont>
      <p:font typeface="Raleway" pitchFamily="2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gnbX/lv3QKatmRp/XX1EMROQ4b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4694"/>
  </p:normalViewPr>
  <p:slideViewPr>
    <p:cSldViewPr snapToGrid="0">
      <p:cViewPr varScale="1">
        <p:scale>
          <a:sx n="121" d="100"/>
          <a:sy n="121" d="100"/>
        </p:scale>
        <p:origin x="15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pt-BR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‹nº›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" name="Google Shape;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12800"/>
            <a:ext cx="5343525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0263c12e9_0_327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9" name="Google Shape;149;gf0263c12e9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5" name="Google Shape;15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7" name="Google Shape;16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4:notes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pt-BR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0263c12e9_0_31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gf0263c12e9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400" cy="4008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0183cbf1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gc0183cbf1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8" name="Google Shape;188;gc0183cbf17_0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2" name="Google Shape;10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5:notes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pt-BR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1280" cy="342828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1" name="Google Shape;11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6:notes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pt-BR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1280" cy="342828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8" name="Google Shape;11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:notes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pt-BR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1280" cy="342828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6" name="Google Shape;12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7:notes"/>
          <p:cNvSpPr/>
          <p:nvPr/>
        </p:nvSpPr>
        <p:spPr>
          <a:xfrm>
            <a:off x="3884760" y="8685360"/>
            <a:ext cx="2971080" cy="456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pt-BR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7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4" name="Google Shape;1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2" name="Google Shape;14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f0263c12e9_0_212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gf0263c12e9_0_212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16" name="Google Shape;16;gf0263c12e9_0_2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gf0263c12e9_0_2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8;gf0263c12e9_0_212"/>
          <p:cNvSpPr txBox="1">
            <a:spLocks noGrp="1"/>
          </p:cNvSpPr>
          <p:nvPr>
            <p:ph type="ctrTitle"/>
          </p:nvPr>
        </p:nvSpPr>
        <p:spPr>
          <a:xfrm>
            <a:off x="729450" y="1763267"/>
            <a:ext cx="7688100" cy="22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" name="Google Shape;19;gf0263c12e9_0_212"/>
          <p:cNvSpPr txBox="1">
            <a:spLocks noGrp="1"/>
          </p:cNvSpPr>
          <p:nvPr>
            <p:ph type="subTitle" idx="1"/>
          </p:nvPr>
        </p:nvSpPr>
        <p:spPr>
          <a:xfrm>
            <a:off x="729627" y="4230533"/>
            <a:ext cx="7688100" cy="7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gf0263c12e9_0_212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gf0263c12e9_0_276"/>
          <p:cNvGrpSpPr/>
          <p:nvPr/>
        </p:nvGrpSpPr>
        <p:grpSpPr>
          <a:xfrm>
            <a:off x="830392" y="5558926"/>
            <a:ext cx="745763" cy="61102"/>
            <a:chOff x="4580561" y="2589004"/>
            <a:chExt cx="1064464" cy="25200"/>
          </a:xfrm>
        </p:grpSpPr>
        <p:sp>
          <p:nvSpPr>
            <p:cNvPr id="79" name="Google Shape;79;gf0263c12e9_0_27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gf0263c12e9_0_2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gf0263c12e9_0_276"/>
          <p:cNvSpPr txBox="1">
            <a:spLocks noGrp="1"/>
          </p:cNvSpPr>
          <p:nvPr>
            <p:ph type="title" hasCustomPrompt="1"/>
          </p:nvPr>
        </p:nvSpPr>
        <p:spPr>
          <a:xfrm>
            <a:off x="729450" y="978600"/>
            <a:ext cx="7688400" cy="16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gf0263c12e9_0_276"/>
          <p:cNvSpPr txBox="1">
            <a:spLocks noGrp="1"/>
          </p:cNvSpPr>
          <p:nvPr>
            <p:ph type="body" idx="1"/>
          </p:nvPr>
        </p:nvSpPr>
        <p:spPr>
          <a:xfrm>
            <a:off x="729450" y="3030517"/>
            <a:ext cx="7688400" cy="21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gf0263c12e9_0_276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0263c12e9_0_283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Título e conteúdo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9"/>
          <p:cNvSpPr txBox="1">
            <a:spLocks noGrp="1"/>
          </p:cNvSpPr>
          <p:nvPr>
            <p:ph type="title"/>
          </p:nvPr>
        </p:nvSpPr>
        <p:spPr>
          <a:xfrm>
            <a:off x="933652" y="697656"/>
            <a:ext cx="7443468" cy="58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9"/>
          <p:cNvSpPr txBox="1">
            <a:spLocks noGrp="1"/>
          </p:cNvSpPr>
          <p:nvPr>
            <p:ph type="body" idx="1"/>
          </p:nvPr>
        </p:nvSpPr>
        <p:spPr>
          <a:xfrm>
            <a:off x="933651" y="1600200"/>
            <a:ext cx="7443468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39"/>
          <p:cNvSpPr txBox="1">
            <a:spLocks noGrp="1"/>
          </p:cNvSpPr>
          <p:nvPr>
            <p:ph type="dt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3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39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08765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gf0263c12e9_0_220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23" name="Google Shape;23;gf0263c12e9_0_2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gf0263c12e9_0_2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gf0263c12e9_0_220"/>
          <p:cNvSpPr txBox="1">
            <a:spLocks noGrp="1"/>
          </p:cNvSpPr>
          <p:nvPr>
            <p:ph type="title"/>
          </p:nvPr>
        </p:nvSpPr>
        <p:spPr>
          <a:xfrm>
            <a:off x="729450" y="1763267"/>
            <a:ext cx="7688400" cy="20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gf0263c12e9_0_220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f0263c12e9_0_226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gf0263c12e9_0_226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30" name="Google Shape;30;gf0263c12e9_0_2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gf0263c12e9_0_2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gf0263c12e9_0_226"/>
          <p:cNvSpPr txBox="1">
            <a:spLocks noGrp="1"/>
          </p:cNvSpPr>
          <p:nvPr>
            <p:ph type="title"/>
          </p:nvPr>
        </p:nvSpPr>
        <p:spPr>
          <a:xfrm>
            <a:off x="729450" y="1758200"/>
            <a:ext cx="7688700" cy="7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3" name="Google Shape;33;gf0263c12e9_0_226"/>
          <p:cNvSpPr txBox="1">
            <a:spLocks noGrp="1"/>
          </p:cNvSpPr>
          <p:nvPr>
            <p:ph type="body" idx="1"/>
          </p:nvPr>
        </p:nvSpPr>
        <p:spPr>
          <a:xfrm>
            <a:off x="729450" y="2771833"/>
            <a:ext cx="7688700" cy="30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gf0263c12e9_0_226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f0263c12e9_0_234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" name="Google Shape;37;gf0263c12e9_0_234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38" name="Google Shape;38;gf0263c12e9_0_2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gf0263c12e9_0_2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gf0263c12e9_0_234"/>
          <p:cNvSpPr txBox="1">
            <a:spLocks noGrp="1"/>
          </p:cNvSpPr>
          <p:nvPr>
            <p:ph type="title"/>
          </p:nvPr>
        </p:nvSpPr>
        <p:spPr>
          <a:xfrm>
            <a:off x="729450" y="1758200"/>
            <a:ext cx="7688400" cy="7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1" name="Google Shape;41;gf0263c12e9_0_234"/>
          <p:cNvSpPr txBox="1">
            <a:spLocks noGrp="1"/>
          </p:cNvSpPr>
          <p:nvPr>
            <p:ph type="body" idx="1"/>
          </p:nvPr>
        </p:nvSpPr>
        <p:spPr>
          <a:xfrm>
            <a:off x="729325" y="2771833"/>
            <a:ext cx="3774300" cy="30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gf0263c12e9_0_234"/>
          <p:cNvSpPr txBox="1">
            <a:spLocks noGrp="1"/>
          </p:cNvSpPr>
          <p:nvPr>
            <p:ph type="body" idx="2"/>
          </p:nvPr>
        </p:nvSpPr>
        <p:spPr>
          <a:xfrm>
            <a:off x="4643604" y="2771833"/>
            <a:ext cx="3774300" cy="30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gf0263c12e9_0_234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f0263c12e9_0_243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gf0263c12e9_0_243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47" name="Google Shape;47;gf0263c12e9_0_2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gf0263c12e9_0_24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gf0263c12e9_0_243"/>
          <p:cNvSpPr txBox="1">
            <a:spLocks noGrp="1"/>
          </p:cNvSpPr>
          <p:nvPr>
            <p:ph type="title"/>
          </p:nvPr>
        </p:nvSpPr>
        <p:spPr>
          <a:xfrm>
            <a:off x="729450" y="1758200"/>
            <a:ext cx="7688400" cy="7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0" name="Google Shape;50;gf0263c12e9_0_243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f0263c12e9_0_250"/>
          <p:cNvSpPr/>
          <p:nvPr/>
        </p:nvSpPr>
        <p:spPr>
          <a:xfrm>
            <a:off x="0" y="0"/>
            <a:ext cx="9144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gf0263c12e9_0_250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54" name="Google Shape;54;gf0263c12e9_0_2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gf0263c12e9_0_25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gf0263c12e9_0_250"/>
          <p:cNvSpPr txBox="1">
            <a:spLocks noGrp="1"/>
          </p:cNvSpPr>
          <p:nvPr>
            <p:ph type="title"/>
          </p:nvPr>
        </p:nvSpPr>
        <p:spPr>
          <a:xfrm>
            <a:off x="730000" y="1758200"/>
            <a:ext cx="3300900" cy="18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7" name="Google Shape;57;gf0263c12e9_0_250"/>
          <p:cNvSpPr txBox="1">
            <a:spLocks noGrp="1"/>
          </p:cNvSpPr>
          <p:nvPr>
            <p:ph type="body" idx="1"/>
          </p:nvPr>
        </p:nvSpPr>
        <p:spPr>
          <a:xfrm>
            <a:off x="721225" y="3708967"/>
            <a:ext cx="3300900" cy="21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gf0263c12e9_0_250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gf0263c12e9_0_258"/>
          <p:cNvGrpSpPr/>
          <p:nvPr/>
        </p:nvGrpSpPr>
        <p:grpSpPr>
          <a:xfrm>
            <a:off x="830392" y="5558926"/>
            <a:ext cx="745763" cy="61102"/>
            <a:chOff x="4580561" y="2589004"/>
            <a:chExt cx="1064464" cy="25200"/>
          </a:xfrm>
        </p:grpSpPr>
        <p:sp>
          <p:nvSpPr>
            <p:cNvPr id="61" name="Google Shape;61;gf0263c12e9_0_25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gf0263c12e9_0_2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gf0263c12e9_0_258"/>
          <p:cNvSpPr txBox="1">
            <a:spLocks noGrp="1"/>
          </p:cNvSpPr>
          <p:nvPr>
            <p:ph type="title"/>
          </p:nvPr>
        </p:nvSpPr>
        <p:spPr>
          <a:xfrm>
            <a:off x="729450" y="1152400"/>
            <a:ext cx="7021200" cy="39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gf0263c12e9_0_258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0263c12e9_0_264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gf0263c12e9_0_264"/>
          <p:cNvGrpSpPr/>
          <p:nvPr/>
        </p:nvGrpSpPr>
        <p:grpSpPr>
          <a:xfrm>
            <a:off x="830392" y="1588427"/>
            <a:ext cx="745763" cy="61102"/>
            <a:chOff x="4580561" y="2589004"/>
            <a:chExt cx="1064464" cy="25200"/>
          </a:xfrm>
        </p:grpSpPr>
        <p:sp>
          <p:nvSpPr>
            <p:cNvPr id="68" name="Google Shape;68;gf0263c12e9_0_2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gf0263c12e9_0_26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gf0263c12e9_0_264"/>
          <p:cNvSpPr txBox="1">
            <a:spLocks noGrp="1"/>
          </p:cNvSpPr>
          <p:nvPr>
            <p:ph type="title"/>
          </p:nvPr>
        </p:nvSpPr>
        <p:spPr>
          <a:xfrm>
            <a:off x="730000" y="1758200"/>
            <a:ext cx="3300900" cy="22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71" name="Google Shape;71;gf0263c12e9_0_264"/>
          <p:cNvSpPr txBox="1">
            <a:spLocks noGrp="1"/>
          </p:cNvSpPr>
          <p:nvPr>
            <p:ph type="subTitle" idx="1"/>
          </p:nvPr>
        </p:nvSpPr>
        <p:spPr>
          <a:xfrm>
            <a:off x="724950" y="4215367"/>
            <a:ext cx="3300900" cy="10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gf0263c12e9_0_264"/>
          <p:cNvSpPr txBox="1">
            <a:spLocks noGrp="1"/>
          </p:cNvSpPr>
          <p:nvPr>
            <p:ph type="body" idx="2"/>
          </p:nvPr>
        </p:nvSpPr>
        <p:spPr>
          <a:xfrm>
            <a:off x="5174225" y="1803500"/>
            <a:ext cx="3374400" cy="40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gf0263c12e9_0_264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0263c12e9_0_273"/>
          <p:cNvSpPr txBox="1">
            <a:spLocks noGrp="1"/>
          </p:cNvSpPr>
          <p:nvPr>
            <p:ph type="body" idx="1"/>
          </p:nvPr>
        </p:nvSpPr>
        <p:spPr>
          <a:xfrm>
            <a:off x="724950" y="5830068"/>
            <a:ext cx="7697400" cy="6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6" name="Google Shape;76;gf0263c12e9_0_273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f0263c12e9_0_20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" name="Google Shape;11;gf0263c12e9_0_20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2" name="Google Shape;12;gf0263c12e9_0_208"/>
          <p:cNvSpPr txBox="1">
            <a:spLocks noGrp="1"/>
          </p:cNvSpPr>
          <p:nvPr>
            <p:ph type="sldNum" idx="12"/>
          </p:nvPr>
        </p:nvSpPr>
        <p:spPr>
          <a:xfrm>
            <a:off x="8536302" y="6333134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rive.google.com/drive/folders/1HrtLCNFSyUQ0nkCwthz7dv5RqcHx7h4t?usp=sharing" TargetMode="External"/><Relationship Id="rId4" Type="http://schemas.openxmlformats.org/officeDocument/2006/relationships/hyperlink" Target="https://www.virtualbox.org/wiki/Download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voshta/detecting-road-feature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KXztwtXaGo&amp;feature=emb_logo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jpg"/><Relationship Id="rId4" Type="http://schemas.openxmlformats.org/officeDocument/2006/relationships/hyperlink" Target="http://www.youtube.com/watch?v=fKXztwtXaGo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E-aQO9XD1g&amp;feature=emb_logo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xperiments.withgoogle.com/collection/ai/move-mirror/view/mirror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docs.opencv.org/3.4/df/d6c/tutorial_js_face_detection_camera.html" TargetMode="External"/><Relationship Id="rId4" Type="http://schemas.openxmlformats.org/officeDocument/2006/relationships/hyperlink" Target="https://storage.googleapis.com/tfjs-examples/webcam-transfer-learning/dist/index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"/>
          <p:cNvSpPr txBox="1">
            <a:spLocks noGrp="1"/>
          </p:cNvSpPr>
          <p:nvPr>
            <p:ph type="ctrTitle"/>
          </p:nvPr>
        </p:nvSpPr>
        <p:spPr>
          <a:xfrm>
            <a:off x="729450" y="1763267"/>
            <a:ext cx="7688100" cy="22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Introdução ao Processamento Digital de Imagem </a:t>
            </a:r>
            <a:endParaRPr dirty="0"/>
          </a:p>
        </p:txBody>
      </p:sp>
      <p:sp>
        <p:nvSpPr>
          <p:cNvPr id="91" name="Google Shape;91;p3"/>
          <p:cNvSpPr txBox="1">
            <a:spLocks noGrp="1"/>
          </p:cNvSpPr>
          <p:nvPr>
            <p:ph type="subTitle" idx="1"/>
          </p:nvPr>
        </p:nvSpPr>
        <p:spPr>
          <a:xfrm>
            <a:off x="729627" y="4230533"/>
            <a:ext cx="7688100" cy="7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 AI </a:t>
            </a:r>
            <a:r>
              <a:rPr lang="pt-BR" dirty="0" err="1"/>
              <a:t>Techniques</a:t>
            </a:r>
            <a:r>
              <a:rPr lang="pt-BR" dirty="0"/>
              <a:t> Vision, </a:t>
            </a:r>
            <a:r>
              <a:rPr lang="pt-BR" dirty="0" err="1"/>
              <a:t>Diffusion</a:t>
            </a:r>
            <a:endParaRPr dirty="0"/>
          </a:p>
        </p:txBody>
      </p:sp>
      <p:sp>
        <p:nvSpPr>
          <p:cNvPr id="92" name="Google Shape;92;p3"/>
          <p:cNvSpPr txBox="1">
            <a:spLocks noGrp="1"/>
          </p:cNvSpPr>
          <p:nvPr>
            <p:ph type="subTitle" idx="1"/>
          </p:nvPr>
        </p:nvSpPr>
        <p:spPr>
          <a:xfrm>
            <a:off x="6522900" y="5767650"/>
            <a:ext cx="2621100" cy="5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Arnaldo Alves Viana Junior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0263c12e9_0_327"/>
          <p:cNvSpPr/>
          <p:nvPr/>
        </p:nvSpPr>
        <p:spPr>
          <a:xfrm>
            <a:off x="933480" y="697680"/>
            <a:ext cx="7442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/>
              <a:t>Como é processada uma imagem</a:t>
            </a: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gf0263c12e9_0_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60480"/>
            <a:ext cx="8839200" cy="3885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"/>
          <p:cNvSpPr/>
          <p:nvPr/>
        </p:nvSpPr>
        <p:spPr>
          <a:xfrm>
            <a:off x="933480" y="697680"/>
            <a:ext cx="74427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que é uma imagem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1"/>
          <p:cNvSpPr/>
          <p:nvPr/>
        </p:nvSpPr>
        <p:spPr>
          <a:xfrm>
            <a:off x="933475" y="1905000"/>
            <a:ext cx="7443000" cy="3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rmAutofit/>
          </a:bodyPr>
          <a:lstStyle/>
          <a:p>
            <a:pPr marL="343080" marR="0" lvl="0" indent="-34236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▪"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Matriz de atributos na memória do computador, onde cada atributo corresponde à cor de um ponto endereçável no dispositivo de saída. A cada atributo chamamos </a:t>
            </a:r>
            <a:r>
              <a:rPr lang="pt-BR" sz="2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pixel, 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</a:t>
            </a:r>
            <a:r>
              <a:rPr lang="pt-BR" sz="24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picture element</a:t>
            </a: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3080" marR="0" lvl="0" indent="-342360" algn="l" rtl="0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▪"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cor de cada pixel pode ser representada por: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3040" marR="0" lvl="1" indent="-28512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lang="pt-BR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 bit – aceso ou apagado (binário)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3040" marR="0" lvl="1" indent="-28512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lang="pt-BR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 bits – diversas tonalidades (escala de cinza)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43040" marR="0" lvl="1" indent="-28512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–"/>
            </a:pPr>
            <a:r>
              <a:rPr lang="pt-BR"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24 bits – diferentes cores  (colorido RGB)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479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"/>
          <p:cNvSpPr/>
          <p:nvPr/>
        </p:nvSpPr>
        <p:spPr>
          <a:xfrm>
            <a:off x="933480" y="697680"/>
            <a:ext cx="7443000" cy="58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Imagem monocromática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273" y="1435327"/>
            <a:ext cx="8934875" cy="413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/>
          <p:nvPr/>
        </p:nvSpPr>
        <p:spPr>
          <a:xfrm>
            <a:off x="8366040" y="6140880"/>
            <a:ext cx="788760" cy="409320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4"/>
          <p:cNvSpPr/>
          <p:nvPr/>
        </p:nvSpPr>
        <p:spPr>
          <a:xfrm>
            <a:off x="8426880" y="6216480"/>
            <a:ext cx="268920" cy="27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 sz="1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13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1640" y="2956320"/>
            <a:ext cx="7200360" cy="241848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4"/>
          <p:cNvSpPr/>
          <p:nvPr/>
        </p:nvSpPr>
        <p:spPr>
          <a:xfrm>
            <a:off x="933480" y="697680"/>
            <a:ext cx="7443000" cy="58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Imagem escala de cinza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5"/>
          <p:cNvSpPr/>
          <p:nvPr/>
        </p:nvSpPr>
        <p:spPr>
          <a:xfrm>
            <a:off x="933480" y="697680"/>
            <a:ext cx="7443000" cy="58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Imagem colorida (24 bpp)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9" name="Google Shape;1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0500" y="1755800"/>
            <a:ext cx="7141200" cy="472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6"/>
          <p:cNvSpPr/>
          <p:nvPr/>
        </p:nvSpPr>
        <p:spPr>
          <a:xfrm>
            <a:off x="933475" y="697675"/>
            <a:ext cx="80652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44"/>
              <a:buFont typeface="Arial"/>
              <a:buNone/>
            </a:pPr>
            <a:r>
              <a:rPr lang="pt-BR" sz="2544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Instruções para a instalação da infraestrutura</a:t>
            </a:r>
            <a:endParaRPr sz="2544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50" y="1668650"/>
            <a:ext cx="9144000" cy="51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rmAutofit/>
          </a:bodyPr>
          <a:lstStyle/>
          <a:p>
            <a:pPr marL="457200" lvl="0" indent="-329438" algn="l" rtl="0">
              <a:spcBef>
                <a:spcPts val="320"/>
              </a:spcBef>
              <a:spcAft>
                <a:spcPts val="0"/>
              </a:spcAft>
              <a:buSzPts val="1588"/>
              <a:buChar char="▪"/>
            </a:pPr>
            <a:r>
              <a:rPr lang="pt-BR" sz="1588"/>
              <a:t>Online:</a:t>
            </a:r>
            <a:endParaRPr sz="1588"/>
          </a:p>
          <a:p>
            <a:pPr marL="1371600" lvl="2" indent="-306069" algn="l" rtl="0">
              <a:spcBef>
                <a:spcPts val="320"/>
              </a:spcBef>
              <a:spcAft>
                <a:spcPts val="0"/>
              </a:spcAft>
              <a:buSzPts val="1220"/>
              <a:buFont typeface="Noto Sans Symbols"/>
              <a:buChar char="▪"/>
            </a:pPr>
            <a:r>
              <a:rPr lang="pt-BR" sz="1220"/>
              <a:t>Use o </a:t>
            </a:r>
            <a:r>
              <a:rPr lang="pt-BR" sz="1220" b="1"/>
              <a:t>google Colab </a:t>
            </a:r>
            <a:r>
              <a:rPr lang="pt-BR" sz="1220"/>
              <a:t>para rodar os scripts de Python. Não é necessário instalar nada.</a:t>
            </a:r>
            <a:endParaRPr sz="1588"/>
          </a:p>
          <a:p>
            <a:pPr marL="457200" marR="0" lvl="0" indent="-32943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88"/>
              <a:buFont typeface="Arial"/>
              <a:buChar char="▪"/>
            </a:pPr>
            <a:r>
              <a:rPr lang="pt-BR" sz="15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Windows:</a:t>
            </a:r>
            <a:endParaRPr sz="15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5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Noto Sans Symbols"/>
              <a:buChar char="▪"/>
            </a:pPr>
            <a:r>
              <a:rPr lang="pt-BR" sz="12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Fazer o download do python no site oficial:</a:t>
            </a:r>
            <a:endParaRPr sz="12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marR="0" lvl="3" indent="-326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128"/>
              <a:buFont typeface="Arial"/>
              <a:buChar char="–"/>
            </a:pPr>
            <a:r>
              <a:rPr lang="pt-BR" sz="1128" b="0" i="0" u="sng" strike="noStrike" cap="none">
                <a:solidFill>
                  <a:srgbClr val="FFDE66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https://www.python.org/downloads/</a:t>
            </a:r>
            <a:r>
              <a:rPr lang="pt-BR" sz="112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(selecionar a opção de adicionar o Python ao PATH)</a:t>
            </a:r>
            <a:endParaRPr sz="112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5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Noto Sans Symbols"/>
              <a:buChar char="▪"/>
            </a:pPr>
            <a:r>
              <a:rPr lang="pt-BR" sz="12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Abrir o cmd e executar os comandos:</a:t>
            </a:r>
            <a:endParaRPr sz="12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marR="0" lvl="3" indent="-326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128"/>
              <a:buFont typeface="Arial"/>
              <a:buChar char="–"/>
            </a:pPr>
            <a:r>
              <a:rPr lang="pt-BR" sz="112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 install matplotlib</a:t>
            </a:r>
            <a:endParaRPr sz="112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marR="0" lvl="3" indent="-326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128"/>
              <a:buFont typeface="Arial"/>
              <a:buChar char="–"/>
            </a:pPr>
            <a:r>
              <a:rPr lang="pt-BR" sz="112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 install opencv-python</a:t>
            </a:r>
            <a:endParaRPr sz="112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marR="0" lvl="3" indent="-326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128"/>
              <a:buFont typeface="Arial"/>
              <a:buChar char="–"/>
            </a:pPr>
            <a:r>
              <a:rPr lang="pt-BR" sz="112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 install notebook</a:t>
            </a:r>
            <a:endParaRPr sz="112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5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Noto Sans Symbols"/>
              <a:buChar char="▪"/>
            </a:pPr>
            <a:r>
              <a:rPr lang="pt-BR" sz="12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Alternativa: Não é necessário, masssss… quem preferir, pode usar o anaconda e criar uma virtual env para instalar a infra</a:t>
            </a:r>
            <a:endParaRPr sz="12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320"/>
              <a:buFont typeface="Arial"/>
              <a:buNone/>
            </a:pPr>
            <a:endParaRPr sz="13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7149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588"/>
              <a:buFont typeface="Noto Sans Symbols"/>
              <a:buChar char="▪"/>
            </a:pPr>
            <a:r>
              <a:rPr lang="pt-BR" sz="15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Linux/mac:</a:t>
            </a:r>
            <a:endParaRPr sz="15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5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Noto Sans Symbols"/>
              <a:buChar char="▪"/>
            </a:pPr>
            <a:r>
              <a:rPr lang="pt-BR" sz="12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Só precisa executar os comando pip no terminal usando pip3.</a:t>
            </a:r>
            <a:endParaRPr sz="12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0" indent="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Arial"/>
              <a:buNone/>
            </a:pPr>
            <a:endParaRPr sz="12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7149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588"/>
              <a:buFont typeface="Noto Sans Symbols"/>
              <a:buChar char="▪"/>
            </a:pPr>
            <a:r>
              <a:rPr lang="pt-BR" sz="158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VM - Virtual box:</a:t>
            </a:r>
            <a:endParaRPr sz="158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5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Noto Sans Symbols"/>
              <a:buChar char="▪"/>
            </a:pPr>
            <a:r>
              <a:rPr lang="pt-BR" sz="12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 uma VM pronta para usar, só precisa instalar o VirtualBox e os extension pack:</a:t>
            </a:r>
            <a:endParaRPr sz="12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marR="0" lvl="3" indent="-326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128"/>
              <a:buFont typeface="Arial"/>
              <a:buChar char="–"/>
            </a:pPr>
            <a:r>
              <a:rPr lang="pt-BR" sz="1128" b="0" i="0" u="sng" strike="noStrike" cap="none">
                <a:solidFill>
                  <a:srgbClr val="FFDE66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https://www.virtualbox.org/wiki/Downloads</a:t>
            </a:r>
            <a:r>
              <a:rPr lang="pt-BR" sz="112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(são 2 arquivos para fazer o download)</a:t>
            </a:r>
            <a:endParaRPr sz="1128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585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Noto Sans Symbols"/>
              <a:buChar char="▪"/>
            </a:pPr>
            <a:r>
              <a:rPr lang="pt-BR" sz="12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Fazer o download do arquivo iot.ova que está no google drive</a:t>
            </a:r>
            <a:endParaRPr sz="12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828800" marR="0" lvl="3" indent="-32036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9"/>
              <a:buFont typeface="Arial"/>
              <a:buChar char="–"/>
            </a:pPr>
            <a:r>
              <a:rPr lang="pt-BR" sz="1059" b="0" i="0" u="sng" strike="noStrike" cap="none">
                <a:solidFill>
                  <a:srgbClr val="FFDE66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https://drive.google.com/drive/folders/1HrtLCNFSyUQ0nkCwthz7dv5RqcHx7h4t?usp=sharing</a:t>
            </a:r>
            <a:r>
              <a:rPr lang="pt-BR" sz="105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5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5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Noto Sans Symbols"/>
              <a:buChar char="▪"/>
            </a:pPr>
            <a:r>
              <a:rPr lang="pt-BR" sz="12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Senha: iot</a:t>
            </a:r>
            <a:endParaRPr sz="122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marR="0" lvl="2" indent="-335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"/>
              <a:buFont typeface="Noto Sans Symbols"/>
              <a:buChar char="▪"/>
            </a:pPr>
            <a:r>
              <a:rPr lang="pt-BR" sz="12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sugestão: rodar com 2cpu e 4G de ram</a:t>
            </a:r>
            <a:endParaRPr sz="122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0263c12e9_0_311"/>
          <p:cNvSpPr/>
          <p:nvPr/>
        </p:nvSpPr>
        <p:spPr>
          <a:xfrm>
            <a:off x="933480" y="697680"/>
            <a:ext cx="74430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Nossa agenda de hoje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gf0263c12e9_0_311"/>
          <p:cNvSpPr/>
          <p:nvPr/>
        </p:nvSpPr>
        <p:spPr>
          <a:xfrm>
            <a:off x="880900" y="2115850"/>
            <a:ext cx="7817400" cy="16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noAutofit/>
          </a:bodyPr>
          <a:lstStyle/>
          <a:p>
            <a:pPr marL="457200" marR="0" lvl="0" indent="-3801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pt-BR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Breve motivação </a:t>
            </a:r>
            <a:r>
              <a:rPr lang="pt-BR" sz="2400"/>
              <a:t>sobre PDI e Visão Computacional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801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pt-BR" sz="2400"/>
              <a:t>O que preciso para começar?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8016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pt-BR" sz="2400"/>
              <a:t>Primeiros códigos em PDI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0183cbf17_0_21"/>
          <p:cNvSpPr txBox="1"/>
          <p:nvPr/>
        </p:nvSpPr>
        <p:spPr>
          <a:xfrm>
            <a:off x="0" y="6204075"/>
            <a:ext cx="6138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https://github.com/navoshta/detecting-road-features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c0183cbf17_0_21"/>
          <p:cNvSpPr txBox="1"/>
          <p:nvPr/>
        </p:nvSpPr>
        <p:spPr>
          <a:xfrm>
            <a:off x="933652" y="697656"/>
            <a:ext cx="74436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 de visão computacional</a:t>
            </a:r>
            <a:endParaRPr sz="2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gc0183cbf17_0_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3050" y="1647874"/>
            <a:ext cx="7764202" cy="414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/>
          <p:nvPr/>
        </p:nvSpPr>
        <p:spPr>
          <a:xfrm>
            <a:off x="567559" y="6379779"/>
            <a:ext cx="6138000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 dirty="0">
                <a:solidFill>
                  <a:srgbClr val="FFDE66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https://www.youtube.com/watch?v=fKXztwtXaGo&amp;feature=emb_logo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5"/>
          <p:cNvSpPr/>
          <p:nvPr/>
        </p:nvSpPr>
        <p:spPr>
          <a:xfrm>
            <a:off x="933480" y="697680"/>
            <a:ext cx="7443000" cy="58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/>
              <a:t>O que um</a:t>
            </a: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Tesla enxerga</a:t>
            </a:r>
            <a:r>
              <a:rPr lang="pt-BR" sz="2800" b="1"/>
              <a:t>??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5" descr="This video shows what Tesla Autopilot's neural network sees on the road. Tesla says the system relies on per-camera networks to analyze raw images to perform semantic segmentation, object detection and monocular depth estimation. It employes birds-eye-view networks to take a video from all cameras to output the road layout, static infrastructure and 3D objects directly in the top-down view.&#10;&#10;𝗩𝗶𝘀𝗶𝘁 𝗼𝘂𝗿 𝘄𝗲𝗯𝘀𝗶𝘁𝗲 ►  https://www.carscoops.com/&#10;&#10;-------------------------------------------------------------------------------------------&#10;𝗙𝗼𝗹𝗹𝗼𝘄 𝗖𝗮𝗿𝗦𝗰𝗼𝗼𝗽𝘀 𝗼𝗻 𝗦𝗼𝗰𝗶𝗮𝗹 𝗠𝗲𝗱𝗶𝗮:&#10;-------------------------------------------------------------------------------------------&#10;&#10;Google News ►  http://goo.gl/WsxLbg &#10;&#10;Youtube ►  https://www.youtube.com/user/carscoops&#10;&#10;Facebook ►  https://www.facebook.com/Carscoopscom/ &#10;&#10;Twitter ►  https://twitter.com/Carscoop &#10;&#10;Instagram ►  https://www.instagram.com/carscoop/&#10;&#10;-------------------------------------------------------------------------------------------" title="This Is What Tesla's Autopilot Sees On The Road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7559" y="1692165"/>
            <a:ext cx="8292662" cy="468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"/>
          <p:cNvSpPr/>
          <p:nvPr/>
        </p:nvSpPr>
        <p:spPr>
          <a:xfrm>
            <a:off x="933480" y="697680"/>
            <a:ext cx="7443000" cy="58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 de visão computacional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100" y="1714500"/>
            <a:ext cx="8089351" cy="4553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"/>
          <p:cNvSpPr/>
          <p:nvPr/>
        </p:nvSpPr>
        <p:spPr>
          <a:xfrm>
            <a:off x="933480" y="697680"/>
            <a:ext cx="7443000" cy="58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 de </a:t>
            </a:r>
            <a:r>
              <a:rPr lang="pt-BR" sz="2800" b="1"/>
              <a:t>PDI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305045"/>
            <a:ext cx="3981450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6250" y="1434720"/>
            <a:ext cx="4705349" cy="362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/>
          <p:nvPr/>
        </p:nvSpPr>
        <p:spPr>
          <a:xfrm>
            <a:off x="0" y="6380500"/>
            <a:ext cx="6138000" cy="4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rgbClr val="FFDE66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https://www.youtube.com/watch?v=wE-aQO9XD1g&amp;feature=emb_logo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7"/>
          <p:cNvSpPr/>
          <p:nvPr/>
        </p:nvSpPr>
        <p:spPr>
          <a:xfrm>
            <a:off x="933480" y="697680"/>
            <a:ext cx="7443000" cy="58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Exemplo de visão computacional - Rover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1" name="Google Shape;131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4105" y="1684983"/>
            <a:ext cx="8114039" cy="461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/>
          <p:nvPr/>
        </p:nvSpPr>
        <p:spPr>
          <a:xfrm>
            <a:off x="933480" y="697680"/>
            <a:ext cx="7443000" cy="58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Algumas aplicações 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8"/>
          <p:cNvSpPr/>
          <p:nvPr/>
        </p:nvSpPr>
        <p:spPr>
          <a:xfrm>
            <a:off x="704048" y="2340000"/>
            <a:ext cx="65079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rgbClr val="FFDE66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https://experiments.withgoogle.com/collection/ai/move-mirror/view/mirror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8"/>
          <p:cNvSpPr/>
          <p:nvPr/>
        </p:nvSpPr>
        <p:spPr>
          <a:xfrm>
            <a:off x="690100" y="3146195"/>
            <a:ext cx="78207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rgbClr val="FFDE66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https://storage.googleapis.com/tfjs-examples/webcam-transfer-learning/dist/index.html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8"/>
          <p:cNvSpPr/>
          <p:nvPr/>
        </p:nvSpPr>
        <p:spPr>
          <a:xfrm>
            <a:off x="726535" y="2730700"/>
            <a:ext cx="7443000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sng" strike="noStrike" cap="none">
                <a:solidFill>
                  <a:srgbClr val="FFDE66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https://docs.opencv.org/3.4/df/d6c/tutorial_js_face_detection_camera.html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/>
          <p:nvPr/>
        </p:nvSpPr>
        <p:spPr>
          <a:xfrm>
            <a:off x="933480" y="697680"/>
            <a:ext cx="7442640" cy="584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/>
              <a:t>Como é processada uma imagem</a:t>
            </a:r>
            <a:r>
              <a:rPr lang="pt-BR"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280" y="2044800"/>
            <a:ext cx="8838360" cy="291816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9"/>
          <p:cNvSpPr/>
          <p:nvPr/>
        </p:nvSpPr>
        <p:spPr>
          <a:xfrm>
            <a:off x="0" y="6457680"/>
            <a:ext cx="814896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90000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http://vision.stanford.edu/teaching/cs131_fall1516/lectures/lecture1_introduction_cs131.pdf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496</Words>
  <Application>Microsoft Macintosh PowerPoint</Application>
  <PresentationFormat>Apresentação na tela (4:3)</PresentationFormat>
  <Paragraphs>61</Paragraphs>
  <Slides>15</Slides>
  <Notes>15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3" baseType="lpstr">
      <vt:lpstr>Arial</vt:lpstr>
      <vt:lpstr>Times New Roman</vt:lpstr>
      <vt:lpstr>Lato</vt:lpstr>
      <vt:lpstr>Raleway</vt:lpstr>
      <vt:lpstr>Calibri</vt:lpstr>
      <vt:lpstr>Noto Sans Symbols</vt:lpstr>
      <vt:lpstr>Montserrat</vt:lpstr>
      <vt:lpstr>Streamline</vt:lpstr>
      <vt:lpstr>Introdução ao Processamento Digital de Imagem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Antonio Selvatici</dc:creator>
  <cp:lastModifiedBy>Arnaldo Alves Viana Júnior</cp:lastModifiedBy>
  <cp:revision>1</cp:revision>
  <dcterms:created xsi:type="dcterms:W3CDTF">2015-01-30T10:46:50Z</dcterms:created>
  <dcterms:modified xsi:type="dcterms:W3CDTF">2025-02-25T14:13:04Z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0x01010050BD0005AFC9664893A9CC4424F40713</vt:lpwstr>
  </property>
</Properties>
</file>